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53" r:id="rId5"/>
    <p:sldId id="329" r:id="rId6"/>
    <p:sldId id="376" r:id="rId7"/>
    <p:sldId id="377" r:id="rId8"/>
    <p:sldId id="345" r:id="rId9"/>
    <p:sldId id="347" r:id="rId10"/>
    <p:sldId id="348" r:id="rId11"/>
    <p:sldId id="362" r:id="rId12"/>
    <p:sldId id="363" r:id="rId13"/>
    <p:sldId id="351" r:id="rId14"/>
    <p:sldId id="364" r:id="rId15"/>
    <p:sldId id="368" r:id="rId16"/>
    <p:sldId id="365" r:id="rId17"/>
    <p:sldId id="366" r:id="rId18"/>
    <p:sldId id="367" r:id="rId19"/>
    <p:sldId id="369" r:id="rId20"/>
    <p:sldId id="370" r:id="rId21"/>
    <p:sldId id="371" r:id="rId22"/>
    <p:sldId id="372" r:id="rId23"/>
    <p:sldId id="373" r:id="rId24"/>
    <p:sldId id="374" r:id="rId25"/>
    <p:sldId id="3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966" autoAdjust="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/>
          <a:lstStyle/>
          <a:p>
            <a:r>
              <a:rPr lang="en-US" sz="3500" dirty="0"/>
              <a:t>Introduction to React &amp; Node.js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</p:spPr>
        <p:txBody>
          <a:bodyPr/>
          <a:lstStyle/>
          <a:p>
            <a:r>
              <a:rPr lang="en-US" dirty="0"/>
              <a:t>Dave ram 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246B-8AB7-A0C9-C6DD-5D9F49D5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IN" dirty="0"/>
              <a:t>React Hooks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0DCAFD-6C4D-D08A-CF94-0DA099CE4B5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Hooks:</a:t>
            </a:r>
          </a:p>
          <a:p>
            <a:r>
              <a:rPr lang="en-US" b="1" dirty="0" err="1"/>
              <a:t>useState</a:t>
            </a:r>
            <a:r>
              <a:rPr lang="en-US" b="1" dirty="0"/>
              <a:t>:</a:t>
            </a:r>
            <a:r>
              <a:rPr lang="en-US" dirty="0"/>
              <a:t> For managing state within components, allowing dynamic updates and re-renders.  </a:t>
            </a:r>
          </a:p>
          <a:p>
            <a:r>
              <a:rPr lang="en-US" b="1" dirty="0" err="1"/>
              <a:t>useEffect</a:t>
            </a:r>
            <a:r>
              <a:rPr lang="en-US" b="1" dirty="0"/>
              <a:t>:</a:t>
            </a:r>
            <a:r>
              <a:rPr lang="en-US" dirty="0"/>
              <a:t> For handling side effects (e.g., API calls, subscriptions) and updating the DOM after render.  </a:t>
            </a:r>
          </a:p>
          <a:p>
            <a:r>
              <a:rPr lang="en-US" b="1" dirty="0" err="1"/>
              <a:t>useContext</a:t>
            </a:r>
            <a:r>
              <a:rPr lang="en-US" b="1" dirty="0"/>
              <a:t>:</a:t>
            </a:r>
            <a:r>
              <a:rPr lang="en-US" dirty="0"/>
              <a:t> For sharing state across components without prop drilling, improving code efficiency and readability.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38762-AEBF-8FD9-03AC-305879D2DC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/>
          <a:p>
            <a:r>
              <a:rPr lang="en-US" dirty="0"/>
              <a:t>Introduced in React 16.8 to simplify functional components.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99439-1EDB-4E13-5595-B32899617D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51A59-0D86-B758-5926-53062622A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8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579DDC7-3824-3FF7-27F3-108BD6628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Node.js?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BE7681-FFE8-A7D4-D7F1-7108806AA4B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Definition: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dirty="0"/>
              <a:t>Node.js is a runtime environment for running JavaScript outside the browser, built on Chrome's V8 engine.  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dirty="0"/>
              <a:t>It allows developers to use JavaScript for server-side scripting, enabling the creation of dynamic, scalable web applications. 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0F598C8-EEC7-8A0B-559C-E7BEC6A0FE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Why Node.js?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Lightweight and efficient</a:t>
            </a:r>
            <a:r>
              <a:rPr lang="en-US" dirty="0"/>
              <a:t>: Handles multiple connections with minimal resources.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Perfect for I/O-heavy applications</a:t>
            </a:r>
            <a:r>
              <a:rPr lang="en-US" dirty="0"/>
              <a:t>: Ideal for APIs and real-time applications.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Fast execution</a:t>
            </a:r>
            <a:r>
              <a:rPr lang="en-US" dirty="0"/>
              <a:t>: Built on Chrome's V8 engine for high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Large ecosystem</a:t>
            </a:r>
            <a:r>
              <a:rPr lang="en-US" dirty="0"/>
              <a:t>: Access to numerous packages via </a:t>
            </a:r>
            <a:r>
              <a:rPr lang="en-US" dirty="0" err="1"/>
              <a:t>npm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2C6AA-11A2-C27F-968B-C1AE296395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B71F5-8705-41B9-690D-3D70EB6B1A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856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32F1E-DEE2-9A38-6022-AB6805506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D5C40-C3D4-8B79-E438-BB040C091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of Node.js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9D640-C200-91D6-34F9-C15CE2EDDB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b="1" dirty="0"/>
              <a:t>Non-blocking I/O: </a:t>
            </a:r>
          </a:p>
          <a:p>
            <a:r>
              <a:rPr lang="en-IN" dirty="0"/>
              <a:t>Asynchronous operations for better scalability.</a:t>
            </a:r>
          </a:p>
          <a:p>
            <a:r>
              <a:rPr lang="en-US" b="1" dirty="0"/>
              <a:t>Single-threaded</a:t>
            </a:r>
            <a:r>
              <a:rPr lang="en-US" dirty="0"/>
              <a:t>:</a:t>
            </a:r>
          </a:p>
          <a:p>
            <a:r>
              <a:rPr lang="en-US" dirty="0"/>
              <a:t>Uses event loops for efficient concurrency management, allowing non-blocking operations on a single thread.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37F9C-481F-16C1-C587-ACC1BD9C1AB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b="1" dirty="0"/>
              <a:t>Cross-platform: </a:t>
            </a:r>
          </a:p>
          <a:p>
            <a:r>
              <a:rPr lang="en-IN" dirty="0"/>
              <a:t>Runs on Windows, macOS, and Linux.</a:t>
            </a:r>
          </a:p>
          <a:p>
            <a:r>
              <a:rPr lang="en-IN" b="1" dirty="0"/>
              <a:t>Large Ecosystem: </a:t>
            </a:r>
          </a:p>
          <a:p>
            <a:r>
              <a:rPr lang="en-IN" dirty="0"/>
              <a:t>Over 1 million packages available via </a:t>
            </a:r>
            <a:r>
              <a:rPr lang="en-IN" dirty="0" err="1"/>
              <a:t>npm</a:t>
            </a:r>
            <a:r>
              <a:rPr lang="en-IN" dirty="0"/>
              <a:t>.</a:t>
            </a:r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36D40-55DF-DC5B-83A8-C7B9208AEC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93228-DD30-79DA-03EC-9678EF3CF2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29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6754-CD97-D76F-38D8-EDA884D04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NVM and NPM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ED50E-2DD5-70B9-725C-B40F18C58DD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NVM (Node Version Manager):  </a:t>
            </a:r>
          </a:p>
          <a:p>
            <a:pPr>
              <a:lnSpc>
                <a:spcPct val="150000"/>
              </a:lnSpc>
            </a:pPr>
            <a:r>
              <a:rPr lang="en-US" dirty="0"/>
              <a:t>A tool that allows you to install, manage, and easily switch between different versions of Node.js. It simplifies testing and development across multiple Node.js versions without conflicts.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0A579-AD8D-4CB2-7F85-E35DEEE893C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NPM (Node Package Manager):</a:t>
            </a:r>
          </a:p>
          <a:p>
            <a:pPr>
              <a:lnSpc>
                <a:spcPct val="150000"/>
              </a:lnSpc>
            </a:pPr>
            <a:r>
              <a:rPr lang="en-US" dirty="0"/>
              <a:t>Manage packages and dependencies.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Command examples:</a:t>
            </a:r>
          </a:p>
          <a:p>
            <a:pPr>
              <a:lnSpc>
                <a:spcPct val="150000"/>
              </a:lnSpc>
            </a:pPr>
            <a:r>
              <a:rPr lang="en-US" b="1" dirty="0" err="1"/>
              <a:t>npm</a:t>
            </a:r>
            <a:r>
              <a:rPr lang="en-US" b="1" dirty="0"/>
              <a:t> install: </a:t>
            </a:r>
            <a:r>
              <a:rPr lang="en-US" dirty="0"/>
              <a:t>Install dependencies.</a:t>
            </a:r>
          </a:p>
          <a:p>
            <a:pPr>
              <a:lnSpc>
                <a:spcPct val="150000"/>
              </a:lnSpc>
            </a:pPr>
            <a:r>
              <a:rPr lang="en-US" b="1" dirty="0" err="1"/>
              <a:t>npm</a:t>
            </a:r>
            <a:r>
              <a:rPr lang="en-US" b="1" dirty="0"/>
              <a:t> start: </a:t>
            </a:r>
            <a:r>
              <a:rPr lang="en-US" dirty="0"/>
              <a:t>Start the application.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977C-846F-0889-335B-A6D4C9268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629F9-7A2C-CB11-FEFD-CDD93A8545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B659-5CF4-9A49-DC74-ECABAF765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Express.js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633EF-2ADF-B1AC-7517-F83DD0BD577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What is Express.js?</a:t>
            </a:r>
          </a:p>
          <a:p>
            <a:pPr>
              <a:lnSpc>
                <a:spcPct val="150000"/>
              </a:lnSpc>
            </a:pPr>
            <a:r>
              <a:rPr lang="en-US" dirty="0"/>
              <a:t>A minimal, flexible Node.js framework for building scalable web applications and APIs, simplifying routing, middleware, and handling HTTP requests.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095FF-71A7-2476-8FC6-D9EDEB7D6A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97296" y="2343807"/>
            <a:ext cx="5751576" cy="3874113"/>
          </a:xfrm>
        </p:spPr>
        <p:txBody>
          <a:bodyPr>
            <a:normAutofit lnSpcReduction="10000"/>
          </a:bodyPr>
          <a:lstStyle/>
          <a:p>
            <a:r>
              <a:rPr lang="en-IN" b="1" dirty="0"/>
              <a:t>Why Express?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Simplifies routing and middleware:</a:t>
            </a:r>
            <a:r>
              <a:rPr lang="en-IN" dirty="0"/>
              <a:t> Streamlines request handling and adds flexibility.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Enables scalable and maintainable applications: </a:t>
            </a:r>
            <a:r>
              <a:rPr lang="en-IN" dirty="0"/>
              <a:t>Provides structure for large, growing apps.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Fast and lightweight</a:t>
            </a:r>
            <a:r>
              <a:rPr lang="en-IN" dirty="0"/>
              <a:t>: Minimal overhead for optimal performance.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Comprehensive ecosystem</a:t>
            </a:r>
            <a:r>
              <a:rPr lang="en-IN" dirty="0"/>
              <a:t>: Large number of plugins and extensions available.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1E1D5-0EC1-FBEE-22EB-DF18FDFF33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3A925-3889-3848-3177-37A66C64E8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77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7598-E26B-FB4B-8199-5618C2E6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Routing in Express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CA6AB-BFDE-B0F9-60D6-55B1280F35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60472"/>
            <a:ext cx="10515600" cy="3392424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Definition:</a:t>
            </a:r>
          </a:p>
          <a:p>
            <a:pPr>
              <a:lnSpc>
                <a:spcPct val="170000"/>
              </a:lnSpc>
            </a:pPr>
            <a:r>
              <a:rPr lang="en-US" dirty="0"/>
              <a:t>Routing in Express handles incoming HTTP requests for specific paths (e.g., /home) by defining routes and callback functions. It organizes how the server responds to different request types (GET, POST, PUT, DELETE) for various URLs</a:t>
            </a:r>
          </a:p>
          <a:p>
            <a:endParaRPr lang="en-US" dirty="0"/>
          </a:p>
          <a:p>
            <a:r>
              <a:rPr lang="en-US" b="1" dirty="0"/>
              <a:t>Benefits:</a:t>
            </a:r>
          </a:p>
          <a:p>
            <a:r>
              <a:rPr lang="en-US" dirty="0"/>
              <a:t>1. Enables clean and modular URL structures.  </a:t>
            </a:r>
          </a:p>
          <a:p>
            <a:r>
              <a:rPr lang="en-US" dirty="0"/>
              <a:t>2. Supports dynamic and nested routes.  </a:t>
            </a:r>
          </a:p>
          <a:p>
            <a:r>
              <a:rPr lang="en-US" dirty="0"/>
              <a:t>3. Enhances route handling with middleware.  </a:t>
            </a:r>
          </a:p>
          <a:p>
            <a:r>
              <a:rPr lang="en-US" dirty="0"/>
              <a:t>4. Promotes code reusability and maintainability.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5806FB-DA4E-454F-807C-BC620C82AD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401A8-631D-294F-32D8-128FD87D52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648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D2D8E-48AA-D6AC-2430-526BB8F7F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Middleware in 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10B4E-4CE1-33FC-6939-735199AD84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9280" y="2509520"/>
            <a:ext cx="10764520" cy="365353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Definition:</a:t>
            </a:r>
          </a:p>
          <a:p>
            <a:pPr>
              <a:lnSpc>
                <a:spcPct val="170000"/>
              </a:lnSpc>
            </a:pPr>
            <a:r>
              <a:rPr lang="en-US" dirty="0"/>
              <a:t>Middleware functions modify the request and response objects during the HTTP request-response lifecycle. They can execute code, modify data, or handle tasks like authentication, logging, and error handling. Middleware enhances functionality, security, and performance in Express applications.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r>
              <a:rPr lang="en-US" dirty="0"/>
              <a:t>Authentication</a:t>
            </a:r>
          </a:p>
          <a:p>
            <a:r>
              <a:rPr lang="en-US" dirty="0"/>
              <a:t>Logging</a:t>
            </a:r>
          </a:p>
          <a:p>
            <a:r>
              <a:rPr lang="en-US" dirty="0"/>
              <a:t>Error handling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5E4CC-D495-A163-3C92-F10E72DE7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E8420-3317-1201-900E-5B9A6B7EA9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607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C1681-77F0-BB10-B4D5-393C538A3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38874"/>
            <a:ext cx="9528048" cy="1600200"/>
          </a:xfrm>
        </p:spPr>
        <p:txBody>
          <a:bodyPr/>
          <a:lstStyle/>
          <a:p>
            <a:r>
              <a:rPr lang="nl-NL" b="1" dirty="0"/>
              <a:t>REST APIs in Node.js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71EA1-D0C2-65AA-2A36-57918D8D981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What are REST APIs?</a:t>
            </a:r>
          </a:p>
          <a:p>
            <a:r>
              <a:rPr lang="en-US" dirty="0"/>
              <a:t>Representational State Transfer: Architectural style for building APIs.</a:t>
            </a:r>
          </a:p>
          <a:p>
            <a:endParaRPr lang="en-US" b="1" dirty="0"/>
          </a:p>
          <a:p>
            <a:r>
              <a:rPr lang="en-US" b="1" dirty="0"/>
              <a:t>Core Principles: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Stateless operations.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of HTTP methods (GET, POST, PUT, DELETE).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66B268-ED84-CFA0-7ACA-ADB43175BE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0F77E-B195-C2A1-8A06-739783363D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09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BFE7C-993B-393D-E65E-081CD1C11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Connection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8DC03-FB4B-E9A0-6118-E26DECE42C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13B42-99C3-DD89-4C62-B31B8CE2F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083D1A0-4823-DD7C-AFCF-5DF9DE3B22C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659877" y="2441564"/>
            <a:ext cx="10416618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Why Connect a Database?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Persist application data.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Support CRUD operations (Create, Read, Update, Delete).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Popular Databases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MongoDB: NoSQL database, document-based.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MySQL: Relational database.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852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54B23-2D13-8B22-1FF1-C7ABB984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Error Handling in Node.js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184A-96C5-D9C5-40AE-44BA27303C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Why Error Handling?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Prevent app crashes.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Provide meaningful responses to users.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7222D-7F63-F862-74F8-4DB26124EC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b="1" dirty="0"/>
              <a:t>Best Practices</a:t>
            </a:r>
            <a:r>
              <a:rPr lang="en-IN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Log errors for debugging.</a:t>
            </a:r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9723F-DB9C-0459-11E2-0DCF03AA32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4B59C-94FC-78B4-7D26-AB190C1E3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960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19088"/>
            <a:ext cx="5385816" cy="940229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3192FF-59FA-3485-13DC-FE1C10CEA54D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 bwMode="auto">
          <a:xfrm>
            <a:off x="5525722" y="1599098"/>
            <a:ext cx="5582682" cy="493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Part 1: React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What is React?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Installation and Setup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Core Features: Components, Virtual DOM, JSX, Props, State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React Routing and State Management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Hooks: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useState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useEffect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useContext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Part 2: Node.js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What is Node.js?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Features and Tools (NVM, NPM)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Express.js: Routing, Middleware, REST APIs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Error Handling and Database Connection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D7B0-421F-0061-76B2-22AEE5C5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CORS (Cross-Origin Resource Sharing)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C6925-3F92-BDDE-9A7F-7C11780C65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What is CORS?</a:t>
            </a:r>
          </a:p>
          <a:p>
            <a:r>
              <a:rPr lang="en-US" dirty="0"/>
              <a:t>Allows resources to be shared between different domains.</a:t>
            </a:r>
          </a:p>
          <a:p>
            <a:endParaRPr lang="en-US" b="1" dirty="0"/>
          </a:p>
          <a:p>
            <a:r>
              <a:rPr lang="en-US" b="1" dirty="0"/>
              <a:t>Importance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Essential for enabling APIs to work with web applications hosted on different origins.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1055-E825-AEE7-10BF-921D89959B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EECC6-E611-EFE1-848F-B5FB9DB485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76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C5F81-BCFE-1A0B-A418-971A17E7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ECEFD-734C-EF3A-916D-7C04FB43A2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React and Node.js are essential tools for modern full-stack development.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React simplifies UI building with reusable components.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Node.js empowers backend scalability and API development.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Together, they create efficient and robust web applications.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A09D1-69EA-1FFE-D297-DE799B091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8ED74-2ED0-1E64-C718-B2CC68AF47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20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</p:spPr>
        <p:txBody>
          <a:bodyPr>
            <a:normAutofit/>
          </a:bodyPr>
          <a:lstStyle/>
          <a:p>
            <a:r>
              <a:rPr lang="en-US" dirty="0"/>
              <a:t>A.  Dave ram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FEE3-D1F8-62B3-1453-5F7118A6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1EDEE-289C-CA84-DFD8-FC80D70EA9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Definition:</a:t>
            </a:r>
          </a:p>
          <a:p>
            <a:r>
              <a:rPr lang="en-IN" dirty="0"/>
              <a:t>React is a JavaScript library for building user interfaces, focusing on a component-driven architecture.</a:t>
            </a:r>
          </a:p>
          <a:p>
            <a:pPr marL="0" indent="0">
              <a:buNone/>
            </a:pPr>
            <a:r>
              <a:rPr lang="en-IN" b="1" dirty="0"/>
              <a:t>Why React?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Efficient updates using Virtual DOM.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Reusable UI components.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Strong community support and ecosystem.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18D4F7-F4D2-7D0F-74AC-A9960545845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b="1" dirty="0"/>
              <a:t>Applications: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Single Page Applications (SPAs)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Dynamic web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Cross-platform mobile apps (via React Native)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b="1" dirty="0"/>
              <a:t>Developed By: </a:t>
            </a:r>
            <a:r>
              <a:rPr lang="en-IN" dirty="0"/>
              <a:t>Facebook (2013).</a:t>
            </a:r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5A5DA-A61B-5363-D928-6A86938D72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A7825-6555-8CC9-4449-1223AB6B95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572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508E-E5BB-6264-D3B0-98523954D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React Installation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15437-2BFD-44F3-CA06-89526CDE37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Prerequisites:</a:t>
            </a:r>
          </a:p>
          <a:p>
            <a:r>
              <a:rPr lang="en-IN" dirty="0"/>
              <a:t>Install Node.js and </a:t>
            </a:r>
            <a:r>
              <a:rPr lang="en-IN" dirty="0" err="1"/>
              <a:t>npm</a:t>
            </a:r>
            <a:r>
              <a:rPr lang="en-IN" dirty="0"/>
              <a:t>.</a:t>
            </a:r>
          </a:p>
          <a:p>
            <a:r>
              <a:rPr lang="en-IN" b="1" dirty="0"/>
              <a:t>Steps: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Create React App: </a:t>
            </a:r>
            <a:r>
              <a:rPr lang="en-IN" dirty="0" err="1"/>
              <a:t>npx</a:t>
            </a:r>
            <a:r>
              <a:rPr lang="en-IN" dirty="0"/>
              <a:t> create-react-app my-app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Navigate: cd my-app.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Start Server: </a:t>
            </a:r>
            <a:r>
              <a:rPr lang="en-IN" dirty="0" err="1"/>
              <a:t>npm</a:t>
            </a:r>
            <a:r>
              <a:rPr lang="en-IN" dirty="0"/>
              <a:t> start.</a:t>
            </a:r>
          </a:p>
          <a:p>
            <a:r>
              <a:rPr lang="en-IN" b="1" dirty="0"/>
              <a:t>Other Tools:</a:t>
            </a:r>
          </a:p>
          <a:p>
            <a:r>
              <a:rPr lang="en-IN" b="1" dirty="0"/>
              <a:t>Code Editor: </a:t>
            </a:r>
            <a:r>
              <a:rPr lang="en-IN" dirty="0"/>
              <a:t>Use Visual Studio Code.</a:t>
            </a:r>
          </a:p>
          <a:p>
            <a:r>
              <a:rPr lang="en-IN" b="1" dirty="0"/>
              <a:t>Browser </a:t>
            </a:r>
            <a:r>
              <a:rPr lang="en-IN" b="1" dirty="0" err="1"/>
              <a:t>DevTools</a:t>
            </a:r>
            <a:r>
              <a:rPr lang="en-IN" b="1" dirty="0"/>
              <a:t>: </a:t>
            </a:r>
            <a:r>
              <a:rPr lang="en-IN" dirty="0"/>
              <a:t>React Developer Tools for debugging.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0903E-882D-1D31-6E17-663B074D4C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F9391-4341-4F09-DA48-E5D5058FC1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2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  <a:noFill/>
        </p:spPr>
        <p:txBody>
          <a:bodyPr>
            <a:normAutofit/>
          </a:bodyPr>
          <a:lstStyle/>
          <a:p>
            <a:r>
              <a:rPr lang="en-IN" b="1" dirty="0"/>
              <a:t>React Components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E265D53-0230-7310-BD84-5A91A269E0EC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4854804" y="1497718"/>
            <a:ext cx="7337196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Nova Light (Body)"/>
              </a:rPr>
              <a:t>Types of Components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Nova Light (Body)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Nova Light (Body)"/>
              </a:rPr>
              <a:t>Functional Components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Nova Light (Body)"/>
              </a:rPr>
              <a:t>: Lightweight, using hooks for state and lifecycle.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Nova Light (Body)"/>
              </a:rPr>
              <a:t>Class Components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Nova Light (Body)"/>
              </a:rPr>
              <a:t>: Feature-rich, but less preferred after React Hooks were introduced.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Nova Light (Body)"/>
              </a:rPr>
              <a:t>Why Components?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Nova Ligh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Nova Light (Body)"/>
              </a:rPr>
              <a:t>Modular, reusable, and maintainable.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Nova Light (Body)"/>
              </a:rPr>
              <a:t>Each component handles its logic and rendering.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IN" dirty="0"/>
              <a:t>Virtual DOM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/>
          <a:p>
            <a:r>
              <a:rPr lang="en-US" b="1" dirty="0"/>
              <a:t>What is Virtual DOM?</a:t>
            </a:r>
          </a:p>
          <a:p>
            <a:pPr lvl="1"/>
            <a:r>
              <a:rPr lang="en-US" dirty="0"/>
              <a:t>A programming concept where a virtual representation of the UI is stored in memory.</a:t>
            </a:r>
          </a:p>
          <a:p>
            <a:pPr lvl="1"/>
            <a:r>
              <a:rPr lang="en-US" dirty="0"/>
              <a:t>React compares the virtual DOM with the actual DOM and updates only the changed elements.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5BB6B2-ED6A-BB7C-2FF7-FB65908901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/>
          <a:p>
            <a:r>
              <a:rPr lang="en-US" b="1" dirty="0"/>
              <a:t>Benefits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Faster rendering.</a:t>
            </a:r>
          </a:p>
          <a:p>
            <a:pPr lvl="1"/>
            <a:r>
              <a:rPr lang="en-US" dirty="0"/>
              <a:t>Better performance in dynamic apps.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/>
          <a:p>
            <a:r>
              <a:rPr lang="en-IN" dirty="0"/>
              <a:t>Props and State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D45388B-F6C6-3BAE-BC81-AD233BEC858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Props (Properties):</a:t>
            </a:r>
          </a:p>
          <a:p>
            <a:r>
              <a:rPr lang="en-US" dirty="0"/>
              <a:t>Immutable data passed from parent to child.</a:t>
            </a:r>
          </a:p>
          <a:p>
            <a:r>
              <a:rPr lang="en-US" dirty="0"/>
              <a:t>Enables component communication.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83B2F5C-D09B-2126-5784-589918E6E1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/>
          <a:p>
            <a:r>
              <a:rPr lang="en-US" b="1" dirty="0"/>
              <a:t>State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Mutable data unique to each component.</a:t>
            </a:r>
          </a:p>
          <a:p>
            <a:pPr lvl="1"/>
            <a:r>
              <a:rPr lang="en-US" dirty="0"/>
              <a:t>Controls behavior and rendering of a component.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4E5619-0985-32B6-EC73-AFBCAB2F1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59B7-27B9-2586-E9B0-BA0F2563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React Routing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6F3E-EFB0-6603-5F02-FE40CB9D2F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Why Routing?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Enables Single Page Applications (SPAs) with multiple views without reloading.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allows dynamic route management, making it easier to organize and render different views within the app.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4F827-07DA-D6E7-8075-DB53ECBE1BE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33904"/>
            <a:ext cx="4864608" cy="3694176"/>
          </a:xfrm>
        </p:spPr>
        <p:txBody>
          <a:bodyPr/>
          <a:lstStyle/>
          <a:p>
            <a:r>
              <a:rPr lang="en-US" b="1" dirty="0"/>
              <a:t>Feature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Dynamic and nested routes.</a:t>
            </a:r>
          </a:p>
          <a:p>
            <a:endParaRPr lang="en-US" b="1" dirty="0"/>
          </a:p>
          <a:p>
            <a:r>
              <a:rPr lang="en-US" b="1" dirty="0"/>
              <a:t>Seamless Navigation: </a:t>
            </a:r>
          </a:p>
          <a:p>
            <a:r>
              <a:rPr lang="en-US" dirty="0"/>
              <a:t>React Router allows navigation without full page reloads, improving the app's speed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6F024-B9BD-1824-E1D1-6E25244BA0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28E1B-F08C-69DE-3576-5EB8CF96E1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168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0DBA4-3805-9925-AD61-7332EA14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Management in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D10A-2893-8450-6351-88A40F26362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Local State: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Managed within a single component using </a:t>
            </a:r>
            <a:r>
              <a:rPr lang="en-US" dirty="0" err="1"/>
              <a:t>useState</a:t>
            </a:r>
            <a:r>
              <a:rPr lang="en-US" dirty="0"/>
              <a:t>.</a:t>
            </a:r>
          </a:p>
          <a:p>
            <a:r>
              <a:rPr lang="en-US" b="1" dirty="0"/>
              <a:t>Global State: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Managed across components </a:t>
            </a:r>
            <a:r>
              <a:rPr lang="en-US" dirty="0" err="1"/>
              <a:t>using:useContextThird-party</a:t>
            </a:r>
            <a:r>
              <a:rPr lang="en-US" dirty="0"/>
              <a:t> libraries like Redux or </a:t>
            </a:r>
            <a:r>
              <a:rPr lang="en-US" dirty="0" err="1"/>
              <a:t>MobX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125B5-25C2-F4B2-9229-3D29DF3570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>
            <a:normAutofit lnSpcReduction="10000"/>
          </a:bodyPr>
          <a:lstStyle/>
          <a:p>
            <a:pPr marL="0" lvl="1" indent="0">
              <a:buNone/>
            </a:pPr>
            <a:r>
              <a:rPr lang="en-US" b="1" dirty="0"/>
              <a:t>Why State Management?</a:t>
            </a:r>
          </a:p>
          <a:p>
            <a:pPr lvl="1"/>
            <a:r>
              <a:rPr lang="en-US" dirty="0"/>
              <a:t>Simplifies data flow across the app.</a:t>
            </a:r>
          </a:p>
          <a:p>
            <a:pPr lvl="1"/>
            <a:r>
              <a:rPr lang="en-US" dirty="0"/>
              <a:t>Enhances scalability for larger applications.</a:t>
            </a:r>
          </a:p>
          <a:p>
            <a:pPr lvl="1"/>
            <a:r>
              <a:rPr lang="en-US" dirty="0"/>
              <a:t>State management simplifies data flow across components, reducing complexity in larger apps.</a:t>
            </a:r>
          </a:p>
          <a:p>
            <a:pPr lvl="1"/>
            <a:r>
              <a:rPr lang="en-US" dirty="0"/>
              <a:t>It enhances scalability by centralizing state, making it easier to manage as the app grows.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1007F-F0E0-0BFA-B548-DA77DC7400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1F74A-2FD5-529B-5BC2-DDA9F25369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2668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{3E224DFC-F3AB-4789-B270-484BBE5F0D6E}tf56410444_win32</Template>
  <TotalTime>144</TotalTime>
  <Words>1262</Words>
  <Application>Microsoft Office PowerPoint</Application>
  <PresentationFormat>Widescreen</PresentationFormat>
  <Paragraphs>210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Baskerville Old Face</vt:lpstr>
      <vt:lpstr>Calibri</vt:lpstr>
      <vt:lpstr>Gill Sans Nova Light</vt:lpstr>
      <vt:lpstr>Gill Sans Nova Light (Body)</vt:lpstr>
      <vt:lpstr>Custom</vt:lpstr>
      <vt:lpstr>Introduction to React &amp; Node.js</vt:lpstr>
      <vt:lpstr>Agenda</vt:lpstr>
      <vt:lpstr>Introduction To React</vt:lpstr>
      <vt:lpstr>React Installation </vt:lpstr>
      <vt:lpstr>React Components</vt:lpstr>
      <vt:lpstr>Virtual DOM</vt:lpstr>
      <vt:lpstr>Props and State</vt:lpstr>
      <vt:lpstr>React Routing</vt:lpstr>
      <vt:lpstr>State Management in React</vt:lpstr>
      <vt:lpstr>React Hooks</vt:lpstr>
      <vt:lpstr>What is Node.js?</vt:lpstr>
      <vt:lpstr>Key Features of Node.js</vt:lpstr>
      <vt:lpstr>NVM and NPM</vt:lpstr>
      <vt:lpstr>Introduction to Express.js</vt:lpstr>
      <vt:lpstr>Routing in Express</vt:lpstr>
      <vt:lpstr>Middleware in Express</vt:lpstr>
      <vt:lpstr>REST APIs in Node.js</vt:lpstr>
      <vt:lpstr>Database Connection</vt:lpstr>
      <vt:lpstr>Error Handling in Node.js</vt:lpstr>
      <vt:lpstr>CORS (Cross-Origin Resource Sharing)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React &amp; Node.js</dc:title>
  <dc:creator>DaveRam A</dc:creator>
  <cp:lastModifiedBy>DS</cp:lastModifiedBy>
  <cp:revision>11</cp:revision>
  <dcterms:created xsi:type="dcterms:W3CDTF">2024-12-18T00:31:45Z</dcterms:created>
  <dcterms:modified xsi:type="dcterms:W3CDTF">2024-12-24T05:19:10Z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